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611" r:id="rId2"/>
    <p:sldId id="612" r:id="rId3"/>
    <p:sldId id="614" r:id="rId4"/>
    <p:sldId id="61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715" autoAdjust="0"/>
  </p:normalViewPr>
  <p:slideViewPr>
    <p:cSldViewPr snapToGrid="0">
      <p:cViewPr varScale="1">
        <p:scale>
          <a:sx n="80" d="100"/>
          <a:sy n="80" d="100"/>
        </p:scale>
        <p:origin x="17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D102ED-CFAC-46FB-868D-17BC69A6A8B2}" type="datetimeFigureOut">
              <a:rPr lang="en-GB" smtClean="0"/>
              <a:t>03/11/2022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FA7EC4-72A2-447B-8DAF-95672A75C1D2}" type="slidenum">
              <a:rPr lang="en-GB" smtClean="0"/>
              <a:t>‹#›</a:t>
            </a:fld>
            <a:endParaRPr lang="en-GB"/>
          </a:p>
        </p:txBody>
      </p:sp>
    </p:spTree>
    <p:extLst>
      <p:ext uri="{BB962C8B-B14F-4D97-AF65-F5344CB8AC3E}">
        <p14:creationId xmlns:p14="http://schemas.microsoft.com/office/powerpoint/2010/main" val="2521471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51063" y="9411730"/>
            <a:ext cx="2943437" cy="494270"/>
          </a:xfrm>
          <a:prstGeom prst="rect">
            <a:avLst/>
          </a:prstGeom>
          <a:noFill/>
          <a:ln w="9525">
            <a:noFill/>
            <a:miter lim="800000"/>
            <a:headEnd/>
            <a:tailEnd/>
          </a:ln>
        </p:spPr>
        <p:txBody>
          <a:bodyPr lIns="91950" tIns="45974" rIns="91950" bIns="45974" anchor="b"/>
          <a:lstStyle/>
          <a:p>
            <a:pPr algn="r"/>
            <a:fld id="{84822D72-0F78-45C1-A92A-ADAF0047C875}" type="slidenum">
              <a:rPr lang="en-US" sz="1200"/>
              <a:pPr algn="r"/>
              <a:t>1</a:t>
            </a:fld>
            <a:endParaRPr lang="en-US" sz="1200" dirty="0"/>
          </a:p>
        </p:txBody>
      </p:sp>
      <p:sp>
        <p:nvSpPr>
          <p:cNvPr id="232451"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ln/>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dirty="0"/>
              <a:t>Some information on the GUAB Plus programme…</a:t>
            </a:r>
          </a:p>
          <a:p>
            <a:pPr eaLnBrk="1" hangingPunct="1">
              <a:buFont typeface="Arial" pitchFamily="34" charset="0"/>
              <a:buNone/>
              <a:defRPr/>
            </a:pPr>
            <a:endParaRPr lang="en-GB" dirty="0"/>
          </a:p>
        </p:txBody>
      </p:sp>
    </p:spTree>
    <p:extLst>
      <p:ext uri="{BB962C8B-B14F-4D97-AF65-F5344CB8AC3E}">
        <p14:creationId xmlns:p14="http://schemas.microsoft.com/office/powerpoint/2010/main" val="99361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51063" y="9411730"/>
            <a:ext cx="2943437" cy="494270"/>
          </a:xfrm>
          <a:prstGeom prst="rect">
            <a:avLst/>
          </a:prstGeom>
          <a:noFill/>
          <a:ln w="9525">
            <a:noFill/>
            <a:miter lim="800000"/>
            <a:headEnd/>
            <a:tailEnd/>
          </a:ln>
        </p:spPr>
        <p:txBody>
          <a:bodyPr lIns="91950" tIns="45974" rIns="91950" bIns="45974" anchor="b"/>
          <a:lstStyle/>
          <a:p>
            <a:pPr algn="r"/>
            <a:fld id="{84822D72-0F78-45C1-A92A-ADAF0047C875}" type="slidenum">
              <a:rPr lang="en-US" sz="1200"/>
              <a:pPr algn="r"/>
              <a:t>2</a:t>
            </a:fld>
            <a:endParaRPr lang="en-US" sz="1200" dirty="0"/>
          </a:p>
        </p:txBody>
      </p:sp>
      <p:sp>
        <p:nvSpPr>
          <p:cNvPr id="232451"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ln/>
        </p:spPr>
        <p:txBody>
          <a:bodyPr/>
          <a:lstStyle/>
          <a:p>
            <a:pPr eaLnBrk="1" hangingPunct="1">
              <a:buFont typeface="Arial" pitchFamily="34" charset="0"/>
              <a:buNone/>
              <a:defRPr/>
            </a:pPr>
            <a:r>
              <a:rPr lang="en-GB" dirty="0"/>
              <a:t>GUAB Plus programme info cont.… </a:t>
            </a:r>
          </a:p>
        </p:txBody>
      </p:sp>
    </p:spTree>
    <p:extLst>
      <p:ext uri="{BB962C8B-B14F-4D97-AF65-F5344CB8AC3E}">
        <p14:creationId xmlns:p14="http://schemas.microsoft.com/office/powerpoint/2010/main" val="482554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51063" y="9411730"/>
            <a:ext cx="2943437" cy="494270"/>
          </a:xfrm>
          <a:prstGeom prst="rect">
            <a:avLst/>
          </a:prstGeom>
          <a:noFill/>
          <a:ln w="9525">
            <a:noFill/>
            <a:miter lim="800000"/>
            <a:headEnd/>
            <a:tailEnd/>
          </a:ln>
        </p:spPr>
        <p:txBody>
          <a:bodyPr lIns="91950" tIns="45974" rIns="91950" bIns="45974" anchor="b"/>
          <a:lstStyle/>
          <a:p>
            <a:pPr algn="r"/>
            <a:fld id="{84822D72-0F78-45C1-A92A-ADAF0047C875}" type="slidenum">
              <a:rPr lang="en-US" sz="1200"/>
              <a:pPr algn="r"/>
              <a:t>3</a:t>
            </a:fld>
            <a:endParaRPr lang="en-US" sz="1200" dirty="0"/>
          </a:p>
        </p:txBody>
      </p:sp>
      <p:sp>
        <p:nvSpPr>
          <p:cNvPr id="232451"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ln/>
        </p:spPr>
        <p:txBody>
          <a:bodyPr/>
          <a:lstStyle/>
          <a:p>
            <a:pPr eaLnBrk="1" hangingPunct="1">
              <a:buFont typeface="Arial" pitchFamily="34" charset="0"/>
              <a:buNone/>
              <a:defRPr/>
            </a:pPr>
            <a:r>
              <a:rPr lang="en-GB" i="0" dirty="0"/>
              <a:t>On the slide are the 5 themes or phases of the GUAB Plus programme.  It should be emphasised that guidance and resources from the original GUAB are relevant and can be adopted in the delivery of a GUAB Plus group.</a:t>
            </a:r>
          </a:p>
          <a:p>
            <a:pPr eaLnBrk="1" hangingPunct="1">
              <a:buFont typeface="Arial" pitchFamily="34" charset="0"/>
              <a:buNone/>
              <a:defRPr/>
            </a:pPr>
            <a:endParaRPr lang="en-GB" i="0" dirty="0"/>
          </a:p>
          <a:p>
            <a:pPr eaLnBrk="1" hangingPunct="1">
              <a:buFont typeface="Arial" pitchFamily="34" charset="0"/>
              <a:buNone/>
              <a:defRPr/>
            </a:pPr>
            <a:r>
              <a:rPr lang="en-GB" i="0" dirty="0"/>
              <a:t>Each phase has its own detailed guidance and resources on the GUAB website. </a:t>
            </a:r>
          </a:p>
          <a:p>
            <a:pPr eaLnBrk="1" hangingPunct="1">
              <a:buFont typeface="Arial" pitchFamily="34" charset="0"/>
              <a:buNone/>
              <a:defRPr/>
            </a:pPr>
            <a:endParaRPr lang="en-GB" i="0" dirty="0"/>
          </a:p>
          <a:p>
            <a:pPr eaLnBrk="1" hangingPunct="1">
              <a:buFont typeface="Arial" pitchFamily="34" charset="0"/>
              <a:buNone/>
              <a:defRPr/>
            </a:pPr>
            <a:r>
              <a:rPr lang="en-GB" i="0" dirty="0"/>
              <a:t>A minimum time requirement has been stipulated for each phase , rather than a definitive amount of time for a set number of meetings, as in the original programme. This is to allow for more flexibility in the delivery of the programme but also to ensure that the group only moves onto the next phase when the core learning outcomes for the current phase have been achieved. </a:t>
            </a:r>
          </a:p>
          <a:p>
            <a:pPr eaLnBrk="1" hangingPunct="1">
              <a:buFont typeface="Arial" pitchFamily="34" charset="0"/>
              <a:buNone/>
              <a:defRPr/>
            </a:pPr>
            <a:endParaRPr lang="en-GB" i="0" dirty="0"/>
          </a:p>
          <a:p>
            <a:pPr eaLnBrk="1" hangingPunct="1">
              <a:buFont typeface="Arial" pitchFamily="34" charset="0"/>
              <a:buNone/>
              <a:defRPr/>
            </a:pPr>
            <a:r>
              <a:rPr lang="en-GB" i="0" dirty="0"/>
              <a:t>It is important that the learning aims in each of the five phases are followed , so that there is coherence and consistency in the delivery of the programme. Judgements on the timings of the sessions should be based on the needs of the group and on the context in which the group is being delivered. Ideally, the sessions should take place in the same room throughout the programme, and there should be gaps of no more than one week between each session. </a:t>
            </a:r>
          </a:p>
          <a:p>
            <a:pPr eaLnBrk="1" hangingPunct="1">
              <a:buFont typeface="Arial" pitchFamily="34" charset="0"/>
              <a:buNone/>
              <a:defRPr/>
            </a:pPr>
            <a:endParaRPr lang="en-GB" i="0" dirty="0"/>
          </a:p>
          <a:p>
            <a:pPr eaLnBrk="1" hangingPunct="1">
              <a:buFont typeface="Arial" pitchFamily="34" charset="0"/>
              <a:buNone/>
              <a:defRPr/>
            </a:pPr>
            <a:r>
              <a:rPr lang="en-GB" i="0" dirty="0"/>
              <a:t>The five phases of GUAB Plus are:</a:t>
            </a:r>
          </a:p>
          <a:p>
            <a:pPr marL="171450" indent="-171450" eaLnBrk="1" hangingPunct="1">
              <a:buFont typeface="Arial" panose="020B0604020202020204" pitchFamily="34" charset="0"/>
              <a:buChar char="•"/>
              <a:defRPr/>
            </a:pPr>
            <a:r>
              <a:rPr lang="en-GB" i="0" dirty="0"/>
              <a:t>Getting to know you</a:t>
            </a:r>
          </a:p>
          <a:p>
            <a:pPr marL="171450" indent="-171450" eaLnBrk="1" hangingPunct="1">
              <a:buFont typeface="Arial" panose="020B0604020202020204" pitchFamily="34" charset="0"/>
              <a:buChar char="•"/>
              <a:defRPr/>
            </a:pPr>
            <a:r>
              <a:rPr lang="en-GB" i="0" dirty="0"/>
              <a:t>Understanding feelings</a:t>
            </a:r>
          </a:p>
          <a:p>
            <a:pPr marL="171450" indent="-171450" eaLnBrk="1" hangingPunct="1">
              <a:buFont typeface="Arial" panose="020B0604020202020204" pitchFamily="34" charset="0"/>
              <a:buChar char="•"/>
              <a:defRPr/>
            </a:pPr>
            <a:r>
              <a:rPr lang="en-GB" i="0" dirty="0"/>
              <a:t>Loss and change</a:t>
            </a:r>
          </a:p>
          <a:p>
            <a:pPr marL="171450" indent="-171450" eaLnBrk="1" hangingPunct="1">
              <a:buFont typeface="Arial" panose="020B0604020202020204" pitchFamily="34" charset="0"/>
              <a:buChar char="•"/>
              <a:defRPr/>
            </a:pPr>
            <a:r>
              <a:rPr lang="en-GB" i="0" dirty="0"/>
              <a:t>Coping strategies</a:t>
            </a:r>
          </a:p>
          <a:p>
            <a:pPr marL="171450" indent="-171450" eaLnBrk="1" hangingPunct="1">
              <a:buFont typeface="Arial" panose="020B0604020202020204" pitchFamily="34" charset="0"/>
              <a:buChar char="•"/>
              <a:defRPr/>
            </a:pPr>
            <a:r>
              <a:rPr lang="en-GB" i="0" dirty="0"/>
              <a:t>Celebration and consolidation </a:t>
            </a:r>
          </a:p>
          <a:p>
            <a:pPr eaLnBrk="1" hangingPunct="1">
              <a:buFont typeface="Arial" pitchFamily="34" charset="0"/>
              <a:buNone/>
              <a:defRPr/>
            </a:pPr>
            <a:endParaRPr lang="en-GB" i="0" dirty="0"/>
          </a:p>
          <a:p>
            <a:pPr eaLnBrk="1" hangingPunct="1">
              <a:buFont typeface="Arial" pitchFamily="34" charset="0"/>
              <a:buNone/>
              <a:defRPr/>
            </a:pPr>
            <a:r>
              <a:rPr lang="en-GB" i="0" dirty="0"/>
              <a:t>It is important that the learning aims in each of the five phases are followed , so that there is coherence and consistency in the delivery of the programme. Judgements on the timings of the sessions should be based on the needs of the group and on the context in which the group is being delivered. Ideally, the sessions should take place in the same room throughout the programme, and there should be gaps of no more than one week between each session. </a:t>
            </a:r>
          </a:p>
          <a:p>
            <a:pPr eaLnBrk="1" hangingPunct="1">
              <a:buFont typeface="Arial" pitchFamily="34" charset="0"/>
              <a:buNone/>
              <a:defRPr/>
            </a:pPr>
            <a:endParaRPr lang="en-GB" i="0" dirty="0"/>
          </a:p>
          <a:p>
            <a:pPr eaLnBrk="1" hangingPunct="1">
              <a:buFont typeface="Arial" pitchFamily="34" charset="0"/>
              <a:buNone/>
              <a:defRPr/>
            </a:pPr>
            <a:r>
              <a:rPr lang="en-GB" i="0" dirty="0"/>
              <a:t>The five phases of GUAB Plus are:</a:t>
            </a:r>
          </a:p>
          <a:p>
            <a:pPr marL="171450" indent="-171450" eaLnBrk="1" hangingPunct="1">
              <a:buFont typeface="Arial" panose="020B0604020202020204" pitchFamily="34" charset="0"/>
              <a:buChar char="•"/>
              <a:defRPr/>
            </a:pPr>
            <a:r>
              <a:rPr lang="en-GB" i="0" dirty="0"/>
              <a:t>Getting to know you</a:t>
            </a:r>
          </a:p>
          <a:p>
            <a:pPr marL="171450" indent="-171450" eaLnBrk="1" hangingPunct="1">
              <a:buFont typeface="Arial" panose="020B0604020202020204" pitchFamily="34" charset="0"/>
              <a:buChar char="•"/>
              <a:defRPr/>
            </a:pPr>
            <a:r>
              <a:rPr lang="en-GB" i="0" dirty="0"/>
              <a:t>Understanding feelings</a:t>
            </a:r>
          </a:p>
          <a:p>
            <a:pPr marL="171450" indent="-171450" eaLnBrk="1" hangingPunct="1">
              <a:buFont typeface="Arial" panose="020B0604020202020204" pitchFamily="34" charset="0"/>
              <a:buChar char="•"/>
              <a:defRPr/>
            </a:pPr>
            <a:r>
              <a:rPr lang="en-GB" i="0" dirty="0"/>
              <a:t>Loss and change</a:t>
            </a:r>
          </a:p>
          <a:p>
            <a:pPr marL="171450" indent="-171450" eaLnBrk="1" hangingPunct="1">
              <a:buFont typeface="Arial" panose="020B0604020202020204" pitchFamily="34" charset="0"/>
              <a:buChar char="•"/>
              <a:defRPr/>
            </a:pPr>
            <a:r>
              <a:rPr lang="en-GB" i="0" dirty="0"/>
              <a:t>Coping strategies</a:t>
            </a:r>
          </a:p>
          <a:p>
            <a:pPr marL="171450" indent="-171450" eaLnBrk="1" hangingPunct="1">
              <a:buFont typeface="Arial" panose="020B0604020202020204" pitchFamily="34" charset="0"/>
              <a:buChar char="•"/>
              <a:defRPr/>
            </a:pPr>
            <a:r>
              <a:rPr lang="en-GB" i="0" dirty="0"/>
              <a:t>Celebration and consolidation </a:t>
            </a:r>
          </a:p>
        </p:txBody>
      </p:sp>
    </p:spTree>
    <p:extLst>
      <p:ext uri="{BB962C8B-B14F-4D97-AF65-F5344CB8AC3E}">
        <p14:creationId xmlns:p14="http://schemas.microsoft.com/office/powerpoint/2010/main" val="1447902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txBox="1">
            <a:spLocks noGrp="1" noChangeArrowheads="1"/>
          </p:cNvSpPr>
          <p:nvPr/>
        </p:nvSpPr>
        <p:spPr bwMode="auto">
          <a:xfrm>
            <a:off x="3851063" y="9411730"/>
            <a:ext cx="2943437" cy="494270"/>
          </a:xfrm>
          <a:prstGeom prst="rect">
            <a:avLst/>
          </a:prstGeom>
          <a:noFill/>
          <a:ln w="9525">
            <a:noFill/>
            <a:miter lim="800000"/>
            <a:headEnd/>
            <a:tailEnd/>
          </a:ln>
        </p:spPr>
        <p:txBody>
          <a:bodyPr lIns="91950" tIns="45974" rIns="91950" bIns="45974" anchor="b"/>
          <a:lstStyle/>
          <a:p>
            <a:pPr algn="r"/>
            <a:fld id="{84822D72-0F78-45C1-A92A-ADAF0047C875}" type="slidenum">
              <a:rPr lang="en-US" sz="1200"/>
              <a:pPr algn="r"/>
              <a:t>4</a:t>
            </a:fld>
            <a:endParaRPr lang="en-US" sz="1200" dirty="0"/>
          </a:p>
        </p:txBody>
      </p:sp>
      <p:sp>
        <p:nvSpPr>
          <p:cNvPr id="232451"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ln/>
        </p:spPr>
        <p:txBody>
          <a:bodyPr/>
          <a:lstStyle/>
          <a:p>
            <a:pPr eaLnBrk="1" hangingPunct="1">
              <a:buFont typeface="Arial" pitchFamily="34" charset="0"/>
              <a:buNone/>
              <a:defRPr/>
            </a:pPr>
            <a:endParaRPr lang="en-GB" dirty="0"/>
          </a:p>
        </p:txBody>
      </p:sp>
    </p:spTree>
    <p:extLst>
      <p:ext uri="{BB962C8B-B14F-4D97-AF65-F5344CB8AC3E}">
        <p14:creationId xmlns:p14="http://schemas.microsoft.com/office/powerpoint/2010/main" val="271628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5657D-5734-4205-BF24-DA34C8C42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8B3F37-9C00-42B7-BEF6-1F32E84782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2CB22C-D4A9-4033-9450-80AD76FAE012}"/>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1677196B-44B6-41A4-AAF2-8A89A55D1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F8DE63-F713-49EB-AF6C-116524E51B1B}"/>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158631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C54F-1E18-4822-9BA1-31F0E53812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2F687C-F8DF-4528-BF7B-FD06777E59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377C7-B10D-4E98-BB1D-15668A1B0E3A}"/>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BA13BC80-48F4-4E31-A377-6126BC41BA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7A88ED-01D3-40F7-88D3-7C29CB1135E0}"/>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325647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96E05-DEB6-4379-B40F-AC42C3387F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3EA14C-0A8F-49C4-A8C5-188D4487DA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E5A78E-D6DA-4646-88EA-F214A43B256C}"/>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DA20AC06-0D97-4CF4-A774-5C81046828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FC180-C284-4B6B-A2DA-916280E1F688}"/>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96555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07D54-E440-4946-848D-FB4AD56E72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3D7471-D2E5-486F-B7D8-65C53DDEB8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9EF712-98B3-4DD1-93F0-2D40931E7574}"/>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87BCF5D1-2BF9-4448-85C5-6489C35B4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DA51B-4CED-4349-B08D-789D725C07DC}"/>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95013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4923-FCC7-4A4B-B11A-ECFB93D669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55DC0E-31CC-42AB-A0A6-F819C0C94B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D7D64D-14F1-4258-BEFA-8284BA687498}"/>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B8EC3FB1-5384-4238-8919-6BFE46BA1D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3A83A0-1D31-4A28-9588-7CA3C14BE580}"/>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64172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0AD8A-E902-4DEC-B39A-76619BA09C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C75636-0511-4177-BB56-F2815D408A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AF356E-2D75-4E30-A9F6-A47AC80C6D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1A7ABAF-883B-45F2-ACBA-F960423F096E}"/>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6" name="Footer Placeholder 5">
            <a:extLst>
              <a:ext uri="{FF2B5EF4-FFF2-40B4-BE49-F238E27FC236}">
                <a16:creationId xmlns:a16="http://schemas.microsoft.com/office/drawing/2014/main" id="{61EEAA4A-4DF2-4FB7-88CC-858EC7BEBE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20F208-AFC7-4C46-AE3C-4ED008FE61A3}"/>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365878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4CCA-7E73-49EE-9920-70244697A1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CAAE5B-6CE4-4A8B-8901-3B0E939E7F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2C5254-FEEB-4AC8-B69E-05965B7D21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1BABF8-DF45-4AE9-86A3-C0A82736C2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D2C7B8-4AB0-42E4-9C42-F7D9F50F84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DAE7EB-7ED2-4AC2-884C-02779670FFD5}"/>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8" name="Footer Placeholder 7">
            <a:extLst>
              <a:ext uri="{FF2B5EF4-FFF2-40B4-BE49-F238E27FC236}">
                <a16:creationId xmlns:a16="http://schemas.microsoft.com/office/drawing/2014/main" id="{DDA45455-8F64-4D02-AFE3-81EDCC981B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7F6E97-E13A-4F76-88C9-D3F56C5A5D34}"/>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317804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7D26-0EFB-4EDD-A058-3DE5485134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D693CD-5FD3-4BA6-8582-8EBF2E80727A}"/>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4" name="Footer Placeholder 3">
            <a:extLst>
              <a:ext uri="{FF2B5EF4-FFF2-40B4-BE49-F238E27FC236}">
                <a16:creationId xmlns:a16="http://schemas.microsoft.com/office/drawing/2014/main" id="{02C593CB-C167-44AF-A007-74736B86B8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453931-EF15-45A6-8B4C-48DB401ADF20}"/>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176209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828654-CA68-43C3-8E6C-FB95A746A849}"/>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3" name="Footer Placeholder 2">
            <a:extLst>
              <a:ext uri="{FF2B5EF4-FFF2-40B4-BE49-F238E27FC236}">
                <a16:creationId xmlns:a16="http://schemas.microsoft.com/office/drawing/2014/main" id="{7B011BD3-DA70-4D81-B150-E32945E343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F6E7B11-1BB5-4B52-8C10-00C04B2B5FA7}"/>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57742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EBC8D-147B-43E6-BAC8-D6554D1FA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0B916B-0B72-4EB4-BA65-AB9782582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0C1DBDD-4CA2-4477-8E9C-36BFA7322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BB7AFE-5C83-40ED-96B2-969A430ED65D}"/>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6" name="Footer Placeholder 5">
            <a:extLst>
              <a:ext uri="{FF2B5EF4-FFF2-40B4-BE49-F238E27FC236}">
                <a16:creationId xmlns:a16="http://schemas.microsoft.com/office/drawing/2014/main" id="{27D03A19-31E4-45E7-A85D-79B9A932AD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D0E457-2389-422B-A08E-609328BA1A0E}"/>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203330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13A3-19F9-4FA8-827C-BCBB5716AC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9F85AC-8E91-47F7-92E7-2E8C7AAD1B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3ECC18-E051-4814-818A-8E2A5D46C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E3B5B-A0F1-4A8D-8D1A-A8AAD05E7950}"/>
              </a:ext>
            </a:extLst>
          </p:cNvPr>
          <p:cNvSpPr>
            <a:spLocks noGrp="1"/>
          </p:cNvSpPr>
          <p:nvPr>
            <p:ph type="dt" sz="half" idx="10"/>
          </p:nvPr>
        </p:nvSpPr>
        <p:spPr/>
        <p:txBody>
          <a:bodyPr/>
          <a:lstStyle/>
          <a:p>
            <a:fld id="{4994FF73-71DD-4EB8-A9C0-D7FFF82F7C1D}" type="datetimeFigureOut">
              <a:rPr lang="en-GB" smtClean="0"/>
              <a:t>03/11/2022</a:t>
            </a:fld>
            <a:endParaRPr lang="en-GB"/>
          </a:p>
        </p:txBody>
      </p:sp>
      <p:sp>
        <p:nvSpPr>
          <p:cNvPr id="6" name="Footer Placeholder 5">
            <a:extLst>
              <a:ext uri="{FF2B5EF4-FFF2-40B4-BE49-F238E27FC236}">
                <a16:creationId xmlns:a16="http://schemas.microsoft.com/office/drawing/2014/main" id="{C0FE88B3-0C77-4278-B3B9-49D49615B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803C8B-1420-47CF-9EA1-BF01C2AADDA8}"/>
              </a:ext>
            </a:extLst>
          </p:cNvPr>
          <p:cNvSpPr>
            <a:spLocks noGrp="1"/>
          </p:cNvSpPr>
          <p:nvPr>
            <p:ph type="sldNum" sz="quarter" idx="12"/>
          </p:nvPr>
        </p:nvSpPr>
        <p:spPr/>
        <p:txBody>
          <a:bodyPr/>
          <a:lstStyle/>
          <a:p>
            <a:fld id="{89A1888C-FB50-40E2-AED1-1DEDDDAEA37E}" type="slidenum">
              <a:rPr lang="en-GB" smtClean="0"/>
              <a:t>‹#›</a:t>
            </a:fld>
            <a:endParaRPr lang="en-GB"/>
          </a:p>
        </p:txBody>
      </p:sp>
    </p:spTree>
    <p:extLst>
      <p:ext uri="{BB962C8B-B14F-4D97-AF65-F5344CB8AC3E}">
        <p14:creationId xmlns:p14="http://schemas.microsoft.com/office/powerpoint/2010/main" val="212065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E90630-DB90-4D8F-AB0F-E3E87A8BD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507ADB-D207-4CEA-9E4D-B053CF955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87B754-D413-41B6-A1FC-2D5D5402A8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73-71DD-4EB8-A9C0-D7FFF82F7C1D}" type="datetimeFigureOut">
              <a:rPr lang="en-GB" smtClean="0"/>
              <a:t>03/11/2022</a:t>
            </a:fld>
            <a:endParaRPr lang="en-GB"/>
          </a:p>
        </p:txBody>
      </p:sp>
      <p:sp>
        <p:nvSpPr>
          <p:cNvPr id="5" name="Footer Placeholder 4">
            <a:extLst>
              <a:ext uri="{FF2B5EF4-FFF2-40B4-BE49-F238E27FC236}">
                <a16:creationId xmlns:a16="http://schemas.microsoft.com/office/drawing/2014/main" id="{C8867FDA-C379-4362-A79F-F3F767938A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3DC2BC-7CB8-4C47-A617-D698994A26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1888C-FB50-40E2-AED1-1DEDDDAEA37E}" type="slidenum">
              <a:rPr lang="en-GB" smtClean="0"/>
              <a:t>‹#›</a:t>
            </a:fld>
            <a:endParaRPr lang="en-GB"/>
          </a:p>
        </p:txBody>
      </p:sp>
    </p:spTree>
    <p:extLst>
      <p:ext uri="{BB962C8B-B14F-4D97-AF65-F5344CB8AC3E}">
        <p14:creationId xmlns:p14="http://schemas.microsoft.com/office/powerpoint/2010/main" val="3520282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8" descr="GUAB body slide2"/>
          <p:cNvPicPr>
            <a:picLocks noChangeAspect="1" noChangeArrowheads="1"/>
          </p:cNvPicPr>
          <p:nvPr/>
        </p:nvPicPr>
        <p:blipFill rotWithShape="1">
          <a:blip r:embed="rId3" cstate="print"/>
          <a:srcRect r="17037" b="1"/>
          <a:stretch/>
        </p:blipFill>
        <p:spPr bwMode="auto">
          <a:xfrm>
            <a:off x="20" y="-29677"/>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112643" name="Rectangle 2"/>
          <p:cNvSpPr>
            <a:spLocks noGrp="1" noChangeArrowheads="1"/>
          </p:cNvSpPr>
          <p:nvPr>
            <p:ph type="title"/>
          </p:nvPr>
        </p:nvSpPr>
        <p:spPr>
          <a:xfrm>
            <a:off x="1969576" y="475417"/>
            <a:ext cx="10515600" cy="1325563"/>
          </a:xfrm>
        </p:spPr>
        <p:txBody>
          <a:bodyPr vert="horz" lIns="91440" tIns="45720" rIns="91440" bIns="45720" rtlCol="0" anchor="ctr">
            <a:normAutofit fontScale="90000"/>
          </a:bodyPr>
          <a:lstStyle/>
          <a:p>
            <a:pPr algn="ctr"/>
            <a:br>
              <a:rPr lang="en-US" sz="3600" dirty="0"/>
            </a:br>
            <a:r>
              <a:rPr lang="en-US" b="1" i="1" dirty="0">
                <a:solidFill>
                  <a:schemeClr val="bg1"/>
                </a:solidFill>
              </a:rPr>
              <a:t>Give us a break! </a:t>
            </a:r>
            <a:r>
              <a:rPr lang="en-US" b="1" dirty="0">
                <a:solidFill>
                  <a:schemeClr val="bg1"/>
                </a:solidFill>
              </a:rPr>
              <a:t>Plus</a:t>
            </a:r>
            <a:br>
              <a:rPr lang="en-US" sz="3600" b="1" dirty="0"/>
            </a:br>
            <a:endParaRPr lang="en-US" sz="3600" b="1" dirty="0"/>
          </a:p>
        </p:txBody>
      </p:sp>
      <p:sp>
        <p:nvSpPr>
          <p:cNvPr id="2" name="Content Placeholder 1">
            <a:extLst>
              <a:ext uri="{FF2B5EF4-FFF2-40B4-BE49-F238E27FC236}">
                <a16:creationId xmlns:a16="http://schemas.microsoft.com/office/drawing/2014/main" id="{BF14A2F3-2FBF-4B80-966B-B33E58A0DF47}"/>
              </a:ext>
            </a:extLst>
          </p:cNvPr>
          <p:cNvSpPr>
            <a:spLocks noGrp="1"/>
          </p:cNvSpPr>
          <p:nvPr>
            <p:ph idx="1"/>
          </p:nvPr>
        </p:nvSpPr>
        <p:spPr>
          <a:xfrm>
            <a:off x="449451" y="2936080"/>
            <a:ext cx="11499742" cy="3710603"/>
          </a:xfrm>
        </p:spPr>
        <p:txBody>
          <a:bodyPr/>
          <a:lstStyle/>
          <a:p>
            <a:r>
              <a:rPr lang="en-GB" dirty="0"/>
              <a:t>GUAB Plus is an additional guide for trained GUAB Facilitators to use to support children and young people with a range of additional support needs or who are younger developmentally.</a:t>
            </a:r>
          </a:p>
          <a:p>
            <a:r>
              <a:rPr lang="en-GB" dirty="0"/>
              <a:t>GUAB Plus can be used in isolation with a group, or it can be used to compliment the existing GUAB materials. It can be used flexibly to meet the individual needs of pupils within a group.</a:t>
            </a:r>
          </a:p>
          <a:p>
            <a:r>
              <a:rPr lang="en-GB" dirty="0"/>
              <a:t>Within GUAB Plus the resources are more visual, with a reduction in cognitive and literacy demands. </a:t>
            </a:r>
          </a:p>
        </p:txBody>
      </p:sp>
    </p:spTree>
    <p:extLst>
      <p:ext uri="{BB962C8B-B14F-4D97-AF65-F5344CB8AC3E}">
        <p14:creationId xmlns:p14="http://schemas.microsoft.com/office/powerpoint/2010/main" val="304029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8" descr="GUAB body slide2"/>
          <p:cNvPicPr>
            <a:picLocks noChangeAspect="1" noChangeArrowheads="1"/>
          </p:cNvPicPr>
          <p:nvPr/>
        </p:nvPicPr>
        <p:blipFill rotWithShape="1">
          <a:blip r:embed="rId3" cstate="print"/>
          <a:srcRect r="17037" b="1"/>
          <a:stretch/>
        </p:blipFill>
        <p:spPr bwMode="auto">
          <a:xfrm>
            <a:off x="20" y="-29677"/>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112643" name="Rectangle 2"/>
          <p:cNvSpPr>
            <a:spLocks noGrp="1" noChangeArrowheads="1"/>
          </p:cNvSpPr>
          <p:nvPr>
            <p:ph type="title"/>
          </p:nvPr>
        </p:nvSpPr>
        <p:spPr>
          <a:xfrm>
            <a:off x="1969576" y="475417"/>
            <a:ext cx="10515600" cy="1325563"/>
          </a:xfrm>
        </p:spPr>
        <p:txBody>
          <a:bodyPr vert="horz" lIns="91440" tIns="45720" rIns="91440" bIns="45720" rtlCol="0" anchor="ctr">
            <a:normAutofit fontScale="90000"/>
          </a:bodyPr>
          <a:lstStyle/>
          <a:p>
            <a:pPr algn="ctr"/>
            <a:br>
              <a:rPr lang="en-US" sz="3600" dirty="0"/>
            </a:br>
            <a:r>
              <a:rPr lang="en-US" b="1" i="1" dirty="0">
                <a:solidFill>
                  <a:schemeClr val="bg1"/>
                </a:solidFill>
              </a:rPr>
              <a:t>Give us a break! </a:t>
            </a:r>
            <a:r>
              <a:rPr lang="en-US" b="1" dirty="0">
                <a:solidFill>
                  <a:schemeClr val="bg1"/>
                </a:solidFill>
              </a:rPr>
              <a:t>Plus</a:t>
            </a:r>
            <a:br>
              <a:rPr lang="en-US" sz="3600" b="1" dirty="0"/>
            </a:br>
            <a:endParaRPr lang="en-US" sz="3600" b="1" dirty="0"/>
          </a:p>
        </p:txBody>
      </p:sp>
      <p:sp>
        <p:nvSpPr>
          <p:cNvPr id="2" name="Content Placeholder 1">
            <a:extLst>
              <a:ext uri="{FF2B5EF4-FFF2-40B4-BE49-F238E27FC236}">
                <a16:creationId xmlns:a16="http://schemas.microsoft.com/office/drawing/2014/main" id="{BF14A2F3-2FBF-4B80-966B-B33E58A0DF47}"/>
              </a:ext>
            </a:extLst>
          </p:cNvPr>
          <p:cNvSpPr>
            <a:spLocks noGrp="1"/>
          </p:cNvSpPr>
          <p:nvPr>
            <p:ph idx="1"/>
          </p:nvPr>
        </p:nvSpPr>
        <p:spPr>
          <a:xfrm>
            <a:off x="449451" y="2936080"/>
            <a:ext cx="11499742" cy="3710603"/>
          </a:xfrm>
        </p:spPr>
        <p:txBody>
          <a:bodyPr>
            <a:normAutofit lnSpcReduction="10000"/>
          </a:bodyPr>
          <a:lstStyle/>
          <a:p>
            <a:r>
              <a:rPr lang="en-GB" dirty="0"/>
              <a:t>GUAB Plus can be used with primary and secondary aged pupils who are continuing to struggle with issues of negative loss and change. </a:t>
            </a:r>
          </a:p>
          <a:p>
            <a:r>
              <a:rPr lang="en-GB" dirty="0"/>
              <a:t>The guide is divided into Phases with a notional time allocated to each to enable facilitators more flexibility in the delivery of the content in response to the needs of the group. </a:t>
            </a:r>
          </a:p>
          <a:p>
            <a:r>
              <a:rPr lang="en-GB" dirty="0"/>
              <a:t>Shorter, more frequent sessions may be required for pupils with Additional Support Needs and GUAB Plus aims to meet this need.</a:t>
            </a:r>
          </a:p>
          <a:p>
            <a:r>
              <a:rPr lang="en-GB" dirty="0"/>
              <a:t>The GUAB Plus resource bank is online, via the GUAB website (please note a Facilitator log in for the website will be required to access these materials). </a:t>
            </a:r>
          </a:p>
        </p:txBody>
      </p:sp>
    </p:spTree>
    <p:extLst>
      <p:ext uri="{BB962C8B-B14F-4D97-AF65-F5344CB8AC3E}">
        <p14:creationId xmlns:p14="http://schemas.microsoft.com/office/powerpoint/2010/main" val="3575653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8" descr="GUAB body slide2"/>
          <p:cNvPicPr>
            <a:picLocks noChangeAspect="1" noChangeArrowheads="1"/>
          </p:cNvPicPr>
          <p:nvPr/>
        </p:nvPicPr>
        <p:blipFill rotWithShape="1">
          <a:blip r:embed="rId3" cstate="print"/>
          <a:srcRect r="17037" b="1"/>
          <a:stretch/>
        </p:blipFill>
        <p:spPr bwMode="auto">
          <a:xfrm>
            <a:off x="20" y="-29677"/>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112643" name="Rectangle 2"/>
          <p:cNvSpPr>
            <a:spLocks noGrp="1" noChangeArrowheads="1"/>
          </p:cNvSpPr>
          <p:nvPr>
            <p:ph type="title"/>
          </p:nvPr>
        </p:nvSpPr>
        <p:spPr>
          <a:xfrm>
            <a:off x="1969576" y="475417"/>
            <a:ext cx="10515600" cy="1325563"/>
          </a:xfrm>
        </p:spPr>
        <p:txBody>
          <a:bodyPr vert="horz" lIns="91440" tIns="45720" rIns="91440" bIns="45720" rtlCol="0" anchor="ctr">
            <a:normAutofit fontScale="90000"/>
          </a:bodyPr>
          <a:lstStyle/>
          <a:p>
            <a:pPr algn="ctr"/>
            <a:br>
              <a:rPr lang="en-US" sz="3600" dirty="0"/>
            </a:br>
            <a:r>
              <a:rPr lang="en-US" b="1" i="1" dirty="0">
                <a:solidFill>
                  <a:schemeClr val="bg1"/>
                </a:solidFill>
              </a:rPr>
              <a:t>Give us a break! </a:t>
            </a:r>
            <a:r>
              <a:rPr lang="en-US" b="1" dirty="0">
                <a:solidFill>
                  <a:schemeClr val="bg1"/>
                </a:solidFill>
              </a:rPr>
              <a:t>Plus</a:t>
            </a:r>
            <a:br>
              <a:rPr lang="en-US" b="1" dirty="0">
                <a:solidFill>
                  <a:schemeClr val="bg1"/>
                </a:solidFill>
              </a:rPr>
            </a:br>
            <a:r>
              <a:rPr lang="en-US" b="1" dirty="0">
                <a:solidFill>
                  <a:schemeClr val="bg1"/>
                </a:solidFill>
              </a:rPr>
              <a:t>Summary of Phases </a:t>
            </a:r>
            <a:br>
              <a:rPr lang="en-US" sz="3600" b="1" dirty="0"/>
            </a:br>
            <a:endParaRPr lang="en-US" sz="3600" b="1" dirty="0"/>
          </a:p>
        </p:txBody>
      </p:sp>
      <p:sp>
        <p:nvSpPr>
          <p:cNvPr id="2" name="Content Placeholder 1">
            <a:extLst>
              <a:ext uri="{FF2B5EF4-FFF2-40B4-BE49-F238E27FC236}">
                <a16:creationId xmlns:a16="http://schemas.microsoft.com/office/drawing/2014/main" id="{BF14A2F3-2FBF-4B80-966B-B33E58A0DF47}"/>
              </a:ext>
            </a:extLst>
          </p:cNvPr>
          <p:cNvSpPr>
            <a:spLocks noGrp="1"/>
          </p:cNvSpPr>
          <p:nvPr>
            <p:ph idx="1"/>
          </p:nvPr>
        </p:nvSpPr>
        <p:spPr>
          <a:xfrm>
            <a:off x="449451" y="3429000"/>
            <a:ext cx="11499742" cy="3217683"/>
          </a:xfrm>
        </p:spPr>
        <p:txBody>
          <a:bodyPr>
            <a:normAutofit/>
          </a:bodyPr>
          <a:lstStyle/>
          <a:p>
            <a:pPr marL="0" indent="0" algn="ctr">
              <a:buNone/>
            </a:pPr>
            <a:r>
              <a:rPr lang="en-GB" dirty="0">
                <a:solidFill>
                  <a:schemeClr val="accent1"/>
                </a:solidFill>
                <a:latin typeface="Calibri" panose="020F0502020204030204" pitchFamily="34" charset="0"/>
                <a:cs typeface="Calibri" panose="020F0502020204030204" pitchFamily="34" charset="0"/>
              </a:rPr>
              <a:t>1. Getting to know you</a:t>
            </a:r>
          </a:p>
          <a:p>
            <a:pPr marL="0" indent="0" algn="ctr">
              <a:buNone/>
            </a:pPr>
            <a:r>
              <a:rPr lang="en-GB" dirty="0">
                <a:solidFill>
                  <a:schemeClr val="accent5"/>
                </a:solidFill>
                <a:latin typeface="Calibri" panose="020F0502020204030204" pitchFamily="34" charset="0"/>
                <a:cs typeface="Calibri" panose="020F0502020204030204" pitchFamily="34" charset="0"/>
              </a:rPr>
              <a:t>2. Understanding feelings</a:t>
            </a:r>
          </a:p>
          <a:p>
            <a:pPr marL="0" indent="0" algn="ctr">
              <a:buNone/>
            </a:pPr>
            <a:r>
              <a:rPr lang="en-GB" dirty="0">
                <a:solidFill>
                  <a:schemeClr val="accent6"/>
                </a:solidFill>
                <a:latin typeface="Calibri" panose="020F0502020204030204" pitchFamily="34" charset="0"/>
                <a:cs typeface="Calibri" panose="020F0502020204030204" pitchFamily="34" charset="0"/>
              </a:rPr>
              <a:t>3. Loss and change</a:t>
            </a:r>
          </a:p>
          <a:p>
            <a:pPr marL="0" indent="0" algn="ctr">
              <a:buNone/>
            </a:pPr>
            <a:r>
              <a:rPr lang="en-GB" dirty="0">
                <a:solidFill>
                  <a:schemeClr val="accent4"/>
                </a:solidFill>
                <a:latin typeface="Calibri" panose="020F0502020204030204" pitchFamily="34" charset="0"/>
                <a:cs typeface="Calibri" panose="020F0502020204030204" pitchFamily="34" charset="0"/>
              </a:rPr>
              <a:t>4. Coping strategies</a:t>
            </a:r>
          </a:p>
          <a:p>
            <a:pPr marL="0" indent="0" algn="ctr">
              <a:buNone/>
            </a:pPr>
            <a:r>
              <a:rPr lang="en-GB" dirty="0">
                <a:solidFill>
                  <a:srgbClr val="FF5050"/>
                </a:solidFill>
                <a:latin typeface="Calibri" panose="020F0502020204030204" pitchFamily="34" charset="0"/>
                <a:cs typeface="Calibri" panose="020F0502020204030204" pitchFamily="34" charset="0"/>
              </a:rPr>
              <a:t>5. Celebration and consolidation </a:t>
            </a:r>
          </a:p>
        </p:txBody>
      </p:sp>
    </p:spTree>
    <p:extLst>
      <p:ext uri="{BB962C8B-B14F-4D97-AF65-F5344CB8AC3E}">
        <p14:creationId xmlns:p14="http://schemas.microsoft.com/office/powerpoint/2010/main" val="13609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2" name="Picture 8" descr="GUAB body slide2"/>
          <p:cNvPicPr>
            <a:picLocks noChangeAspect="1" noChangeArrowheads="1"/>
          </p:cNvPicPr>
          <p:nvPr/>
        </p:nvPicPr>
        <p:blipFill rotWithShape="1">
          <a:blip r:embed="rId3" cstate="print"/>
          <a:srcRect r="17037" b="1"/>
          <a:stretch/>
        </p:blipFill>
        <p:spPr bwMode="auto">
          <a:xfrm>
            <a:off x="20" y="-29677"/>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p:spPr>
      </p:pic>
      <p:sp>
        <p:nvSpPr>
          <p:cNvPr id="112643" name="Rectangle 2"/>
          <p:cNvSpPr>
            <a:spLocks noGrp="1" noChangeArrowheads="1"/>
          </p:cNvSpPr>
          <p:nvPr>
            <p:ph type="title"/>
          </p:nvPr>
        </p:nvSpPr>
        <p:spPr>
          <a:xfrm>
            <a:off x="1969576" y="475417"/>
            <a:ext cx="10515600" cy="1325563"/>
          </a:xfrm>
        </p:spPr>
        <p:txBody>
          <a:bodyPr vert="horz" lIns="91440" tIns="45720" rIns="91440" bIns="45720" rtlCol="0" anchor="ctr">
            <a:normAutofit fontScale="90000"/>
          </a:bodyPr>
          <a:lstStyle/>
          <a:p>
            <a:pPr algn="ctr"/>
            <a:br>
              <a:rPr lang="en-US" sz="3600" dirty="0"/>
            </a:br>
            <a:r>
              <a:rPr lang="en-US" b="1" i="1" dirty="0">
                <a:solidFill>
                  <a:schemeClr val="bg1"/>
                </a:solidFill>
              </a:rPr>
              <a:t>Give us a break! </a:t>
            </a:r>
            <a:r>
              <a:rPr lang="en-US" b="1" dirty="0">
                <a:solidFill>
                  <a:schemeClr val="bg1"/>
                </a:solidFill>
              </a:rPr>
              <a:t>Plus</a:t>
            </a:r>
            <a:br>
              <a:rPr lang="en-US" b="1" dirty="0">
                <a:solidFill>
                  <a:schemeClr val="bg1"/>
                </a:solidFill>
              </a:rPr>
            </a:br>
            <a:r>
              <a:rPr lang="en-US" b="1" dirty="0">
                <a:solidFill>
                  <a:schemeClr val="bg1"/>
                </a:solidFill>
              </a:rPr>
              <a:t>Facilitator Pre-requisites </a:t>
            </a:r>
            <a:br>
              <a:rPr lang="en-US" sz="3600" b="1" dirty="0"/>
            </a:br>
            <a:endParaRPr lang="en-US" sz="3600" b="1" dirty="0"/>
          </a:p>
        </p:txBody>
      </p:sp>
      <p:sp>
        <p:nvSpPr>
          <p:cNvPr id="2" name="Content Placeholder 1">
            <a:extLst>
              <a:ext uri="{FF2B5EF4-FFF2-40B4-BE49-F238E27FC236}">
                <a16:creationId xmlns:a16="http://schemas.microsoft.com/office/drawing/2014/main" id="{BF14A2F3-2FBF-4B80-966B-B33E58A0DF47}"/>
              </a:ext>
            </a:extLst>
          </p:cNvPr>
          <p:cNvSpPr>
            <a:spLocks noGrp="1"/>
          </p:cNvSpPr>
          <p:nvPr>
            <p:ph idx="1"/>
          </p:nvPr>
        </p:nvSpPr>
        <p:spPr>
          <a:xfrm>
            <a:off x="449451" y="3302758"/>
            <a:ext cx="11499742" cy="3343925"/>
          </a:xfrm>
        </p:spPr>
        <p:txBody>
          <a:bodyPr>
            <a:normAutofit/>
          </a:bodyPr>
          <a:lstStyle/>
          <a:p>
            <a:r>
              <a:rPr lang="en-GB" dirty="0"/>
              <a:t>GUAB groups are always delivered by two trained GUAB Facilitators. Only trained Facilitators will deliver the GUAB Plus programme. Facilitators will need to have undertaken the Initial Facilitator Training delivered by the GUAB team. </a:t>
            </a:r>
          </a:p>
          <a:p>
            <a:r>
              <a:rPr lang="en-GB" dirty="0"/>
              <a:t>As with the original GUAB programme, Facilitators must be working within an organisation that has clear Child Protection guidelines and must have managers approval to attend the training and deliver GUAB groups. </a:t>
            </a:r>
          </a:p>
        </p:txBody>
      </p:sp>
    </p:spTree>
    <p:extLst>
      <p:ext uri="{BB962C8B-B14F-4D97-AF65-F5344CB8AC3E}">
        <p14:creationId xmlns:p14="http://schemas.microsoft.com/office/powerpoint/2010/main" val="2158075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696</Words>
  <Application>Microsoft Office PowerPoint</Application>
  <PresentationFormat>Widescreen</PresentationFormat>
  <Paragraphs>47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Give us a break! Plus </vt:lpstr>
      <vt:lpstr> Give us a break! Plus </vt:lpstr>
      <vt:lpstr> Give us a break! Plus Summary of Phases  </vt:lpstr>
      <vt:lpstr> Give us a break! Plus Facilitator Pre-requisites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us a break! Plus</dc:title>
  <dc:creator>MC Allan</dc:creator>
  <cp:lastModifiedBy>Doonan, Margaret</cp:lastModifiedBy>
  <cp:revision>3</cp:revision>
  <dcterms:created xsi:type="dcterms:W3CDTF">2022-01-12T09:38:55Z</dcterms:created>
  <dcterms:modified xsi:type="dcterms:W3CDTF">2022-11-03T09:14:11Z</dcterms:modified>
</cp:coreProperties>
</file>